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9"/>
    <p:restoredTop sz="96911"/>
  </p:normalViewPr>
  <p:slideViewPr>
    <p:cSldViewPr snapToGrid="0" snapToObjects="1">
      <p:cViewPr varScale="1">
        <p:scale>
          <a:sx n="98" d="100"/>
          <a:sy n="98" d="100"/>
        </p:scale>
        <p:origin x="216" y="1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85251-05F0-014C-B414-CEE867460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B28849-EE4B-E04A-82B4-CD0289CC6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B8A1F-A5FF-184B-95E4-8773A1F0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968979-94AA-044F-B6CC-E4753988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FF05AA-B4E3-8D4A-AD3A-C4A24DCA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1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B7276-B495-8946-B171-E51D299E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DB9F6A-EA44-B442-A88A-F96E5AE53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BD9B1-89DC-0849-BB73-13D26488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F9E832-E30D-1944-A1C4-483313B5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76F75F-FE27-BF4F-ABF8-D4E51D51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46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967214-6C81-6247-AE8C-1DF21ECE1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8F76E2-28B1-384A-A47C-AF71DFD23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86B15E-821E-224C-8464-DDAB899A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69EB22-295D-9F47-B7C3-B5A0857F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4C7926-042B-EF4E-A360-451D4E1C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5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C6ED5-C15D-D846-9520-B9C42331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A194DD-D46E-2147-9E49-85B3A384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7FBCF-053D-E34B-843E-3D668AF6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87B6B0-8AF2-3E47-8F98-01E21058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2EA95E-D634-CA4F-90B3-712D6692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6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463B5-0038-3849-B11F-C32BED552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00AB53-8472-3F41-BB7F-3F95906A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8CE9D2-E537-1246-909C-414917E5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6EEAD-B799-FC4C-83A2-A11EBC85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46DF8D-BE36-134E-B537-A51786D1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5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F584A-9237-8747-B4E5-8BD3B64D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1C91C0-A083-F74C-BAB8-95A85A836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AAA0E3-955F-5B49-87E2-6C4FD2843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25AAB3-A643-EB41-8764-3A06BFF8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E96918-9673-9A4E-AB83-0B00D105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20E3AC-A491-C94F-BEA2-18865928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3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0E55A-D4FC-F04F-8848-75FBABFB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0CC3F0-55F8-4E4A-B0A6-F95FB78C2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8D1828-8F0C-F341-81A8-3CE05123A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08FCD5-E466-CF41-8C25-5E083F284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661392-D76C-6343-A975-17E96B604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A71ED4-9994-AD47-8114-E2F77569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CACAFF-5F60-844E-B5D1-2FB5BD90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4B7FBE-61C4-FB49-8882-8E8D54F3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83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18CEA-6CF4-1F49-BB60-AFECC755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B372AD-84F8-A04F-871B-35D828C55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B79346-93C8-3A4E-B411-7493D1C4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6B8C37-B8CC-A44A-A6B8-81B3FA0C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50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58BAA8-D398-D340-BECE-C6EFC600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9A7EC9-256D-6A4C-8754-CF1F3466C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B0648D-3325-5646-B593-75FCBD1D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3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F33F4-106B-AC4C-84B4-F0A0D5272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A47551-5AD7-024A-834B-7571D8666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E4BAC9-93A5-1049-A178-9823059A9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069005-8F20-7847-9140-80C884F4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7FF8C6-49F4-7C48-AC6C-240E3E278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6F9543-DD14-1241-83E7-075B593C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46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774C5-EBA0-3645-9412-77901B17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55E2E3-E663-FF4F-B490-931DE99AD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75EFC7-1DCC-A545-A90D-E0245B21E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8EA2DD-5169-8940-8C7F-45A941199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3A0583-5F64-D742-AAB5-634D675B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9F6BBC-F6FC-E347-9768-C03B29A57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4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65BE04-33B8-A647-A57A-18DB7A860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8C2B59-2D51-C743-9903-D5555FDDF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7009-7E3F-AC44-8A54-E4DA23E3C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BA56C-7864-384E-BA85-481CAE902868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18AB21-DC3F-7647-9BC8-435AC8EE0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2D18D-B952-C74A-9B29-170E8D5A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8C187-A9D9-7140-A7C3-58963FCD9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80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BDB0EE-12D4-8941-9F14-0CE786AA9B2F}"/>
              </a:ext>
            </a:extLst>
          </p:cNvPr>
          <p:cNvSpPr/>
          <p:nvPr/>
        </p:nvSpPr>
        <p:spPr>
          <a:xfrm>
            <a:off x="163268" y="1340106"/>
            <a:ext cx="2940915" cy="427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2B0129C-C381-F849-B556-C097BB8E2A02}"/>
              </a:ext>
            </a:extLst>
          </p:cNvPr>
          <p:cNvSpPr/>
          <p:nvPr/>
        </p:nvSpPr>
        <p:spPr>
          <a:xfrm>
            <a:off x="163269" y="1910613"/>
            <a:ext cx="2940914" cy="43726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планирование потребности в ТРУ с устаревшими либо с избыточными характеристиками;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планирование потребности в ТРУ несоответствующих (неудовлетворяющих) функционалу и задачам заказчика;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планирование приобретения избыточного количества (объема) ТРУ;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неверный и необоснованный расчет НМЦК или цены единицы ТРУ. 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5D66F67-64E7-7844-80ED-A4ADE86392D9}"/>
              </a:ext>
            </a:extLst>
          </p:cNvPr>
          <p:cNvSpPr/>
          <p:nvPr/>
        </p:nvSpPr>
        <p:spPr>
          <a:xfrm>
            <a:off x="174139" y="192693"/>
            <a:ext cx="11856752" cy="56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коррупционные риски в сфере закупок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FF0674F-316A-ED4A-96E0-54E315C8D816}"/>
              </a:ext>
            </a:extLst>
          </p:cNvPr>
          <p:cNvSpPr/>
          <p:nvPr/>
        </p:nvSpPr>
        <p:spPr>
          <a:xfrm>
            <a:off x="174138" y="893170"/>
            <a:ext cx="11856753" cy="3206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закупки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2EB540A-EEAF-B144-9FB0-3B35F07B0FF5}"/>
              </a:ext>
            </a:extLst>
          </p:cNvPr>
          <p:cNvSpPr/>
          <p:nvPr/>
        </p:nvSpPr>
        <p:spPr>
          <a:xfrm>
            <a:off x="3195632" y="1896491"/>
            <a:ext cx="3169592" cy="47778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избыточные требования к участнику закупки, предвзятая оценка предложений в заявке;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минимальный объем информации в документации и извещении о закупке, не позволяющий точно определить масштабы, условия выполнения контрактного обязательства;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установление невыполнимых сроков контрактного обязательства;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укрупнение / дробление лотов;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уход от конкурентной процедуры путем закупки у единственного ППИ;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нарушение правил определения НМЦК, цены единицы ТРУ.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DAEE87E-932C-6B43-9D8C-437924A901E2}"/>
              </a:ext>
            </a:extLst>
          </p:cNvPr>
          <p:cNvSpPr/>
          <p:nvPr/>
        </p:nvSpPr>
        <p:spPr>
          <a:xfrm>
            <a:off x="6456672" y="2001793"/>
            <a:ext cx="2831019" cy="40201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избыточные требования по контракту, необоснованные (формальные) претензии к контрагенту;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затягивание срока выполнения обязательства со стороны заказчика;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уклонение от подписания товарной накладной или акта;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изменение условий контракта;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приемка, оплата невыполненного (ненадлежащим образом выполненного) обязательства.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D65DD8B-AB37-5C47-95AE-0BCED995886D}"/>
              </a:ext>
            </a:extLst>
          </p:cNvPr>
          <p:cNvSpPr/>
          <p:nvPr/>
        </p:nvSpPr>
        <p:spPr>
          <a:xfrm>
            <a:off x="3195632" y="1328736"/>
            <a:ext cx="3169592" cy="430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контрагента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DF2291B-7A1C-6E44-A07A-4D8417BE0115}"/>
              </a:ext>
            </a:extLst>
          </p:cNvPr>
          <p:cNvSpPr/>
          <p:nvPr/>
        </p:nvSpPr>
        <p:spPr>
          <a:xfrm>
            <a:off x="9379139" y="1324132"/>
            <a:ext cx="2651752" cy="434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закупки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15D1014-31E8-044F-980F-44F5FD1DB23D}"/>
              </a:ext>
            </a:extLst>
          </p:cNvPr>
          <p:cNvSpPr/>
          <p:nvPr/>
        </p:nvSpPr>
        <p:spPr>
          <a:xfrm>
            <a:off x="6456672" y="1324131"/>
            <a:ext cx="2831019" cy="572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контрактные отношения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B3EDB9B-826C-ED47-99DB-4696EEBA683C}"/>
              </a:ext>
            </a:extLst>
          </p:cNvPr>
          <p:cNvSpPr/>
          <p:nvPr/>
        </p:nvSpPr>
        <p:spPr>
          <a:xfrm>
            <a:off x="9379139" y="1906917"/>
            <a:ext cx="2651751" cy="47674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формальное выполнение контрольных полномочий;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формальное выявление нарушителя и его «наказание», несопоставимое с экономическими потерями для бюджета;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отсутствие анализа и аудита проведенной закупки;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неиспользование полученного блага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(ТРУ).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1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BDB0EE-12D4-8941-9F14-0CE786AA9B2F}"/>
              </a:ext>
            </a:extLst>
          </p:cNvPr>
          <p:cNvSpPr/>
          <p:nvPr/>
        </p:nvSpPr>
        <p:spPr>
          <a:xfrm>
            <a:off x="924561" y="1102515"/>
            <a:ext cx="3447632" cy="1201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(отношение субъекта)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– действие без умысла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2B0129C-C381-F849-B556-C097BB8E2A02}"/>
              </a:ext>
            </a:extLst>
          </p:cNvPr>
          <p:cNvSpPr/>
          <p:nvPr/>
        </p:nvSpPr>
        <p:spPr>
          <a:xfrm>
            <a:off x="152400" y="2561229"/>
            <a:ext cx="2699260" cy="11691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организация работы ДЛ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32974CC-9EBD-1D41-83FF-1B92DB1F6EDA}"/>
              </a:ext>
            </a:extLst>
          </p:cNvPr>
          <p:cNvSpPr/>
          <p:nvPr/>
        </p:nvSpPr>
        <p:spPr>
          <a:xfrm>
            <a:off x="4158018" y="3995069"/>
            <a:ext cx="3095158" cy="35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5D66F67-64E7-7844-80ED-A4ADE86392D9}"/>
              </a:ext>
            </a:extLst>
          </p:cNvPr>
          <p:cNvSpPr/>
          <p:nvPr/>
        </p:nvSpPr>
        <p:spPr>
          <a:xfrm>
            <a:off x="924560" y="192693"/>
            <a:ext cx="10017760" cy="553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коррупционные риски в публичных закупках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03B66F9-E7FA-A54B-B9B9-C6E547DD2426}"/>
              </a:ext>
            </a:extLst>
          </p:cNvPr>
          <p:cNvSpPr/>
          <p:nvPr/>
        </p:nvSpPr>
        <p:spPr>
          <a:xfrm>
            <a:off x="7185244" y="1104895"/>
            <a:ext cx="3095158" cy="1201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FF0674F-316A-ED4A-96E0-54E315C8D816}"/>
              </a:ext>
            </a:extLst>
          </p:cNvPr>
          <p:cNvSpPr/>
          <p:nvPr/>
        </p:nvSpPr>
        <p:spPr>
          <a:xfrm>
            <a:off x="3113661" y="2561229"/>
            <a:ext cx="2167719" cy="11761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законодательства о ПЗ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2EB540A-EEAF-B144-9FB0-3B35F07B0FF5}"/>
              </a:ext>
            </a:extLst>
          </p:cNvPr>
          <p:cNvSpPr/>
          <p:nvPr/>
        </p:nvSpPr>
        <p:spPr>
          <a:xfrm>
            <a:off x="6181105" y="2551978"/>
            <a:ext cx="2302678" cy="11691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нормотворчества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DAEE87E-932C-6B43-9D8C-437924A901E2}"/>
              </a:ext>
            </a:extLst>
          </p:cNvPr>
          <p:cNvSpPr/>
          <p:nvPr/>
        </p:nvSpPr>
        <p:spPr>
          <a:xfrm>
            <a:off x="8849967" y="2554255"/>
            <a:ext cx="3095158" cy="11691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контрагентом контрактного обязательства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DCF0FF6B-2F53-8D43-ADEE-F1C18759DE31}"/>
              </a:ext>
            </a:extLst>
          </p:cNvPr>
          <p:cNvCxnSpPr>
            <a:cxnSpLocks/>
          </p:cNvCxnSpPr>
          <p:nvPr/>
        </p:nvCxnSpPr>
        <p:spPr>
          <a:xfrm flipH="1">
            <a:off x="2346960" y="2304727"/>
            <a:ext cx="442907" cy="241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745ED02E-AC47-7A4D-92DD-19E7269F0C34}"/>
              </a:ext>
            </a:extLst>
          </p:cNvPr>
          <p:cNvCxnSpPr>
            <a:cxnSpLocks/>
          </p:cNvCxnSpPr>
          <p:nvPr/>
        </p:nvCxnSpPr>
        <p:spPr>
          <a:xfrm>
            <a:off x="2789867" y="2298735"/>
            <a:ext cx="559861" cy="247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E142FF36-C88E-8E4B-8DE9-D13D6D13147B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8106825" y="2305901"/>
            <a:ext cx="625998" cy="234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677172AE-31EE-5547-80E8-2CAB04B29E13}"/>
              </a:ext>
            </a:extLst>
          </p:cNvPr>
          <p:cNvCxnSpPr>
            <a:cxnSpLocks/>
          </p:cNvCxnSpPr>
          <p:nvPr/>
        </p:nvCxnSpPr>
        <p:spPr>
          <a:xfrm>
            <a:off x="8796905" y="2298735"/>
            <a:ext cx="559861" cy="247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B80FADAE-C53E-6649-8B2E-89996458A100}"/>
              </a:ext>
            </a:extLst>
          </p:cNvPr>
          <p:cNvCxnSpPr>
            <a:cxnSpLocks/>
          </p:cNvCxnSpPr>
          <p:nvPr/>
        </p:nvCxnSpPr>
        <p:spPr>
          <a:xfrm flipH="1">
            <a:off x="4372193" y="757488"/>
            <a:ext cx="1333084" cy="872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20BABA05-F1E8-F245-B952-225746953903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705277" y="757488"/>
            <a:ext cx="1479967" cy="947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FB05823-8C36-1B42-B3B6-93950013578E}"/>
              </a:ext>
            </a:extLst>
          </p:cNvPr>
          <p:cNvSpPr/>
          <p:nvPr/>
        </p:nvSpPr>
        <p:spPr>
          <a:xfrm>
            <a:off x="4158018" y="4431564"/>
            <a:ext cx="3095158" cy="35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EE27AC7B-4334-9A46-B75C-3395A90B4796}"/>
              </a:ext>
            </a:extLst>
          </p:cNvPr>
          <p:cNvSpPr/>
          <p:nvPr/>
        </p:nvSpPr>
        <p:spPr>
          <a:xfrm>
            <a:off x="4158018" y="4868059"/>
            <a:ext cx="3095158" cy="35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таможенные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31D81944-FC09-0B4C-818E-74AB78F2F24D}"/>
              </a:ext>
            </a:extLst>
          </p:cNvPr>
          <p:cNvSpPr/>
          <p:nvPr/>
        </p:nvSpPr>
        <p:spPr>
          <a:xfrm>
            <a:off x="4158018" y="5304554"/>
            <a:ext cx="3095158" cy="35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валютные</a:t>
            </a:r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16B9881E-4BC0-F54B-B184-8CF697B9742C}"/>
              </a:ext>
            </a:extLst>
          </p:cNvPr>
          <p:cNvCxnSpPr>
            <a:cxnSpLocks/>
          </p:cNvCxnSpPr>
          <p:nvPr/>
        </p:nvCxnSpPr>
        <p:spPr>
          <a:xfrm flipH="1">
            <a:off x="7253176" y="3749048"/>
            <a:ext cx="356664" cy="46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FAE33884-AA7A-5F4C-B800-F9A032FA5AC1}"/>
              </a:ext>
            </a:extLst>
          </p:cNvPr>
          <p:cNvCxnSpPr>
            <a:cxnSpLocks/>
          </p:cNvCxnSpPr>
          <p:nvPr/>
        </p:nvCxnSpPr>
        <p:spPr>
          <a:xfrm flipH="1">
            <a:off x="7292810" y="3737360"/>
            <a:ext cx="317030" cy="870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0D57CC7C-9583-6141-A0AC-8D9592A9B631}"/>
              </a:ext>
            </a:extLst>
          </p:cNvPr>
          <p:cNvCxnSpPr>
            <a:cxnSpLocks/>
          </p:cNvCxnSpPr>
          <p:nvPr/>
        </p:nvCxnSpPr>
        <p:spPr>
          <a:xfrm flipH="1">
            <a:off x="7292810" y="3814900"/>
            <a:ext cx="317030" cy="122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32CB5B29-D750-7B46-9B5A-443BB4D2D15A}"/>
              </a:ext>
            </a:extLst>
          </p:cNvPr>
          <p:cNvCxnSpPr>
            <a:cxnSpLocks/>
          </p:cNvCxnSpPr>
          <p:nvPr/>
        </p:nvCxnSpPr>
        <p:spPr>
          <a:xfrm flipH="1">
            <a:off x="7292810" y="3749048"/>
            <a:ext cx="317030" cy="1732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FBD641D5-F4A3-7141-B7B0-0DDAB01585A1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714427" y="3762397"/>
            <a:ext cx="443591" cy="40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AEF61B98-0C7D-9340-87CB-79ABE8A84B3A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3694610" y="3781606"/>
            <a:ext cx="463408" cy="826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818D3F9A-1691-D141-86B6-28A199344EF1}"/>
              </a:ext>
            </a:extLst>
          </p:cNvPr>
          <p:cNvCxnSpPr>
            <a:cxnSpLocks/>
          </p:cNvCxnSpPr>
          <p:nvPr/>
        </p:nvCxnSpPr>
        <p:spPr>
          <a:xfrm>
            <a:off x="3694610" y="3762397"/>
            <a:ext cx="423774" cy="1282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90C87429-858E-D245-8725-6389D2D7236B}"/>
              </a:ext>
            </a:extLst>
          </p:cNvPr>
          <p:cNvCxnSpPr>
            <a:cxnSpLocks/>
          </p:cNvCxnSpPr>
          <p:nvPr/>
        </p:nvCxnSpPr>
        <p:spPr>
          <a:xfrm>
            <a:off x="3694610" y="3754908"/>
            <a:ext cx="423774" cy="1726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92B5BF2-5C6E-144C-82CC-2CCF7D4EA390}"/>
              </a:ext>
            </a:extLst>
          </p:cNvPr>
          <p:cNvSpPr/>
          <p:nvPr/>
        </p:nvSpPr>
        <p:spPr>
          <a:xfrm>
            <a:off x="4158018" y="5732836"/>
            <a:ext cx="3095158" cy="35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583AEB1-6C0D-4240-B997-64D019543B39}"/>
              </a:ext>
            </a:extLst>
          </p:cNvPr>
          <p:cNvSpPr/>
          <p:nvPr/>
        </p:nvSpPr>
        <p:spPr>
          <a:xfrm>
            <a:off x="152399" y="4094206"/>
            <a:ext cx="2812869" cy="690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«усталости и молчания»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B04B7D91-6141-B045-8E80-8493CA9BA2B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502030" y="3730386"/>
            <a:ext cx="10271" cy="339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8F00BD68-4943-4546-A00A-BF0B10925A85}"/>
              </a:ext>
            </a:extLst>
          </p:cNvPr>
          <p:cNvSpPr/>
          <p:nvPr/>
        </p:nvSpPr>
        <p:spPr>
          <a:xfrm>
            <a:off x="9132256" y="4064587"/>
            <a:ext cx="2812869" cy="720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ранних договоренностей 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E4D1D54C-3F53-944F-B72A-5B47E710F9B5}"/>
              </a:ext>
            </a:extLst>
          </p:cNvPr>
          <p:cNvCxnSpPr>
            <a:cxnSpLocks/>
          </p:cNvCxnSpPr>
          <p:nvPr/>
        </p:nvCxnSpPr>
        <p:spPr>
          <a:xfrm>
            <a:off x="10538690" y="3728739"/>
            <a:ext cx="10271" cy="339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>
            <a:extLst>
              <a:ext uri="{FF2B5EF4-FFF2-40B4-BE49-F238E27FC236}">
                <a16:creationId xmlns:a16="http://schemas.microsoft.com/office/drawing/2014/main" id="{717BD891-0495-5240-8B76-BCCE73F1EA82}"/>
              </a:ext>
            </a:extLst>
          </p:cNvPr>
          <p:cNvSpPr/>
          <p:nvPr/>
        </p:nvSpPr>
        <p:spPr>
          <a:xfrm flipV="1">
            <a:off x="1491760" y="3280693"/>
            <a:ext cx="9046930" cy="3174732"/>
          </a:xfrm>
          <a:prstGeom prst="arc">
            <a:avLst>
              <a:gd name="adj1" fmla="val 10734011"/>
              <a:gd name="adj2" fmla="val 749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020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280</Words>
  <Application>Microsoft Macintosh PowerPoint</Application>
  <PresentationFormat>Широкоэкранный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Кикавец виталий Викторович</dc:creator>
  <cp:lastModifiedBy>Кикавец Виталий Викторович</cp:lastModifiedBy>
  <cp:revision>20</cp:revision>
  <dcterms:created xsi:type="dcterms:W3CDTF">2021-07-14T12:31:20Z</dcterms:created>
  <dcterms:modified xsi:type="dcterms:W3CDTF">2022-03-22T20:44:16Z</dcterms:modified>
</cp:coreProperties>
</file>